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5"/>
  </p:notesMasterIdLst>
  <p:sldIdLst>
    <p:sldId id="261" r:id="rId5"/>
    <p:sldId id="287" r:id="rId6"/>
    <p:sldId id="283" r:id="rId7"/>
    <p:sldId id="292" r:id="rId8"/>
    <p:sldId id="263" r:id="rId9"/>
    <p:sldId id="280" r:id="rId10"/>
    <p:sldId id="264" r:id="rId11"/>
    <p:sldId id="265" r:id="rId12"/>
    <p:sldId id="273" r:id="rId13"/>
    <p:sldId id="266" r:id="rId14"/>
    <p:sldId id="281" r:id="rId15"/>
    <p:sldId id="282" r:id="rId16"/>
    <p:sldId id="269" r:id="rId17"/>
    <p:sldId id="276" r:id="rId18"/>
    <p:sldId id="274" r:id="rId19"/>
    <p:sldId id="284" r:id="rId20"/>
    <p:sldId id="268" r:id="rId21"/>
    <p:sldId id="270" r:id="rId22"/>
    <p:sldId id="272" r:id="rId23"/>
    <p:sldId id="289" r:id="rId24"/>
    <p:sldId id="271" r:id="rId25"/>
    <p:sldId id="275" r:id="rId26"/>
    <p:sldId id="285" r:id="rId27"/>
    <p:sldId id="286" r:id="rId28"/>
    <p:sldId id="293" r:id="rId29"/>
    <p:sldId id="291" r:id="rId30"/>
    <p:sldId id="277" r:id="rId31"/>
    <p:sldId id="278" r:id="rId32"/>
    <p:sldId id="27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ooks.com/en-us/book/210046627/art-of-computer-programming-the/donald-e-knuth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889" y="3579808"/>
            <a:ext cx="6999022" cy="981307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Johnson-Nyquist noise hardware random number generator FOR SERVER LOAD BALANCERS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E12831-C70F-6382-883D-12D6F576C93E}"/>
              </a:ext>
            </a:extLst>
          </p:cNvPr>
          <p:cNvSpPr/>
          <p:nvPr/>
        </p:nvSpPr>
        <p:spPr>
          <a:xfrm>
            <a:off x="6457362" y="4636290"/>
            <a:ext cx="5482140" cy="2132844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badi" panose="020B0604020104020204" pitchFamily="34" charset="0"/>
              <a:cs typeface="Angsana New" panose="020B0502040204020203" pitchFamily="18" charset="-34"/>
            </a:endParaRPr>
          </a:p>
          <a:p>
            <a:pPr algn="ctr"/>
            <a:endParaRPr lang="en-US" sz="2000" dirty="0">
              <a:latin typeface="Abadi" panose="020B0604020104020204" pitchFamily="34" charset="0"/>
              <a:cs typeface="Angsana New" panose="020B0502040204020203" pitchFamily="18" charset="-34"/>
            </a:endParaRPr>
          </a:p>
          <a:p>
            <a:pPr algn="ctr"/>
            <a:r>
              <a:rPr lang="en-US" sz="2000" dirty="0">
                <a:latin typeface="Abadi" panose="020B0604020104020204" pitchFamily="34" charset="0"/>
                <a:cs typeface="Angsana New" panose="020B0502040204020203" pitchFamily="18" charset="-34"/>
              </a:rPr>
              <a:t>SREYAS KISHORE</a:t>
            </a:r>
          </a:p>
          <a:p>
            <a:pPr algn="ctr"/>
            <a:r>
              <a:rPr lang="en-US" sz="2000" dirty="0">
                <a:latin typeface="Abadi" panose="020B0604020104020204" pitchFamily="34" charset="0"/>
                <a:cs typeface="Angsana New" panose="020B0502040204020203" pitchFamily="18" charset="-34"/>
              </a:rPr>
              <a:t>MUHAMMED MIDLAJ</a:t>
            </a:r>
          </a:p>
          <a:p>
            <a:pPr algn="ctr"/>
            <a:r>
              <a:rPr lang="en-US" sz="2000" dirty="0">
                <a:latin typeface="Abadi" panose="020B0604020104020204" pitchFamily="34" charset="0"/>
                <a:cs typeface="Angsana New" panose="020B0502040204020203" pitchFamily="18" charset="-34"/>
              </a:rPr>
              <a:t>MOHAMMED SUHAIL</a:t>
            </a:r>
          </a:p>
          <a:p>
            <a:pPr algn="ctr"/>
            <a:r>
              <a:rPr lang="en-US" sz="2000" dirty="0">
                <a:latin typeface="Abadi" panose="020B0604020104020204" pitchFamily="34" charset="0"/>
                <a:cs typeface="Angsana New" panose="020B0502040204020203" pitchFamily="18" charset="-34"/>
              </a:rPr>
              <a:t>VAISHNAV U</a:t>
            </a:r>
          </a:p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90C56-A60E-9002-E343-12321E44F3E6}"/>
              </a:ext>
            </a:extLst>
          </p:cNvPr>
          <p:cNvSpPr txBox="1"/>
          <p:nvPr/>
        </p:nvSpPr>
        <p:spPr>
          <a:xfrm>
            <a:off x="7541997" y="4843193"/>
            <a:ext cx="337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Guide: Prof. Jinu Jayachandran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DA2B-2262-BBF0-4E28-4CD05D8D2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754" y="142569"/>
            <a:ext cx="9905998" cy="879986"/>
          </a:xfrm>
        </p:spPr>
        <p:txBody>
          <a:bodyPr/>
          <a:lstStyle/>
          <a:p>
            <a:r>
              <a:rPr lang="en-IN" b="1" dirty="0"/>
              <a:t>BUT, HOW TO GET JOHNSON NOISE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DC3F0-3EA8-D921-5491-AD55C7883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204" y="900247"/>
            <a:ext cx="9905999" cy="5614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/>
              <a:t>INSTRUMENTATION AMPLIFIERS !</a:t>
            </a:r>
          </a:p>
          <a:p>
            <a:pPr>
              <a:buNone/>
            </a:pPr>
            <a:r>
              <a:rPr lang="en-US" dirty="0"/>
              <a:t>Instrumentation amplifiers are specialized circuits designed to accurately amplify small differential signals while rejecting interference common to both inputs. </a:t>
            </a:r>
          </a:p>
          <a:p>
            <a:pPr>
              <a:buNone/>
            </a:pPr>
            <a:r>
              <a:rPr lang="en-US" dirty="0"/>
              <a:t>Since Johnson noise (thermal noise) is generated by resistors, the resistors from the Wheatstone bridge circuit, will each contribute their own Johnson noise.</a:t>
            </a:r>
          </a:p>
          <a:p>
            <a:r>
              <a:rPr lang="en-US" dirty="0"/>
              <a:t>The total noise appearing at the output of the bridge depends on the individual resistor noises and how they combine in the circuit.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430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8C10235-A094-4C28-7102-21CCC6D3D22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86152" y="1686127"/>
            <a:ext cx="932748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voltage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taken from the middle points of the bridge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the bridge is balanced (R1/R2=R3/R4), the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DC output voltage is     zero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but Johnson noise will still be present.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cap="none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79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778-E629-7AF8-33CA-5532F81A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80982"/>
            <a:ext cx="9905998" cy="885817"/>
          </a:xfrm>
        </p:spPr>
        <p:txBody>
          <a:bodyPr/>
          <a:lstStyle/>
          <a:p>
            <a:r>
              <a:rPr lang="en-US" dirty="0"/>
              <a:t>POST PROCESSING THE RAW NOISE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376-196A-DE05-E9BA-0A71BE22A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6799"/>
            <a:ext cx="9905999" cy="472440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Since raw noise signals may contain </a:t>
            </a:r>
            <a:r>
              <a:rPr lang="en-US" sz="2800" b="1" dirty="0">
                <a:latin typeface="Abadi" panose="020B0604020104020204" pitchFamily="34" charset="0"/>
              </a:rPr>
              <a:t>biases, correlations, or unwanted artifacts</a:t>
            </a:r>
            <a:r>
              <a:rPr lang="en-US" sz="2800" dirty="0">
                <a:latin typeface="Abadi" panose="020B0604020104020204" pitchFamily="34" charset="0"/>
              </a:rPr>
              <a:t>, post-processing helps refine the randomness</a:t>
            </a:r>
          </a:p>
          <a:p>
            <a:r>
              <a:rPr lang="en-US" sz="2800" dirty="0">
                <a:latin typeface="Abadi" panose="020B0604020104020204" pitchFamily="34" charset="0"/>
              </a:rPr>
              <a:t>The raw digital data from the ADC may have </a:t>
            </a:r>
            <a:r>
              <a:rPr lang="en-US" sz="2800" b="1" dirty="0">
                <a:latin typeface="Abadi" panose="020B0604020104020204" pitchFamily="34" charset="0"/>
              </a:rPr>
              <a:t>uneven distributions. </a:t>
            </a:r>
            <a:r>
              <a:rPr lang="en-IN" sz="2800" b="1" dirty="0">
                <a:latin typeface="Abadi" panose="020B0604020104020204" pitchFamily="34" charset="0"/>
              </a:rPr>
              <a:t>Whitening can be done to ensure a uniform distribution</a:t>
            </a:r>
            <a:endParaRPr lang="en-US" sz="2800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3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530A-D8BF-8B78-D265-03617AC6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01319-50A8-4AE0-AF12-4181B99E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79016"/>
            <a:ext cx="9905999" cy="3541714"/>
          </a:xfrm>
        </p:spPr>
        <p:txBody>
          <a:bodyPr/>
          <a:lstStyle/>
          <a:p>
            <a:r>
              <a:rPr lang="en-IN" dirty="0"/>
              <a:t>BALANCED WHEATSTONE BRIDGE</a:t>
            </a:r>
          </a:p>
          <a:p>
            <a:pPr marL="0" indent="0">
              <a:buNone/>
            </a:pPr>
            <a:r>
              <a:rPr lang="en-US" dirty="0"/>
              <a:t>When the bridge is balanced, </a:t>
            </a:r>
            <a:r>
              <a:rPr lang="en-US" b="1" dirty="0"/>
              <a:t>no current flows through the galvanometer</a:t>
            </a:r>
            <a:r>
              <a:rPr lang="en-US" dirty="0"/>
              <a:t> — meaning the voltage across it is </a:t>
            </a:r>
            <a:r>
              <a:rPr lang="en-US" b="1" dirty="0"/>
              <a:t>zero</a:t>
            </a:r>
            <a:r>
              <a:rPr lang="en-US" dirty="0"/>
              <a:t>.</a:t>
            </a:r>
            <a:endParaRPr lang="en-IN" dirty="0"/>
          </a:p>
          <a:p>
            <a:r>
              <a:rPr lang="en-IN" dirty="0"/>
              <a:t>Instrumentation Amplifiers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550BE-5FC2-1C3B-85B6-16E7C3A8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3858847"/>
            <a:ext cx="3886200" cy="2491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452E-9243-3FC8-1F01-ED87486E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792" y="4032748"/>
            <a:ext cx="3566346" cy="24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1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2E8BE-E339-F538-5E97-FF50CF8B96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7" t="18634" r="14502" b="8908"/>
          <a:stretch/>
        </p:blipFill>
        <p:spPr>
          <a:xfrm>
            <a:off x="913036" y="1121789"/>
            <a:ext cx="10365928" cy="484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1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35D8F-3821-8DF7-B697-C2C72104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Analog to digital converters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47B20-89CF-88B6-5830-522997E6F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latin typeface="Abadi" panose="020B0604020104020204" pitchFamily="34" charset="0"/>
              </a:rPr>
              <a:t>ADC converts </a:t>
            </a:r>
            <a:r>
              <a:rPr lang="en-IN" sz="2800" dirty="0" err="1">
                <a:latin typeface="Abadi" panose="020B0604020104020204" pitchFamily="34" charset="0"/>
              </a:rPr>
              <a:t>analog</a:t>
            </a:r>
            <a:r>
              <a:rPr lang="en-IN" sz="2800" dirty="0">
                <a:latin typeface="Abadi" panose="020B0604020104020204" pitchFamily="34" charset="0"/>
              </a:rPr>
              <a:t> signals to its equivalent digital signals. </a:t>
            </a:r>
          </a:p>
          <a:p>
            <a:pPr marL="0" indent="0">
              <a:buNone/>
            </a:pPr>
            <a:r>
              <a:rPr lang="en-US" sz="2800" dirty="0">
                <a:latin typeface="Abadi" panose="020B0604020104020204" pitchFamily="34" charset="0"/>
              </a:rPr>
              <a:t>We used an Arduino for converting analog input signals to its equivalent digital format and then transmitted it into a computer.</a:t>
            </a:r>
            <a:endParaRPr lang="en-IN" sz="2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8C87-FA70-5E6C-96F5-6DC5A8B6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50" y="327515"/>
            <a:ext cx="9905998" cy="1478570"/>
          </a:xfrm>
        </p:spPr>
        <p:txBody>
          <a:bodyPr/>
          <a:lstStyle/>
          <a:p>
            <a:r>
              <a:rPr lang="en-IN" dirty="0"/>
              <a:t>EXPERIMENT</a:t>
            </a:r>
          </a:p>
        </p:txBody>
      </p:sp>
      <p:pic>
        <p:nvPicPr>
          <p:cNvPr id="4" name="WhatsApp Video 2025-03-14 at 23.26.53_e38d97cf">
            <a:hlinkClick r:id="" action="ppaction://media"/>
            <a:extLst>
              <a:ext uri="{FF2B5EF4-FFF2-40B4-BE49-F238E27FC236}">
                <a16:creationId xmlns:a16="http://schemas.microsoft.com/office/drawing/2014/main" id="{96FC99AA-98D7-9D7A-0D3D-B8DFB8779E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5763" y="2249488"/>
            <a:ext cx="6335712" cy="3541712"/>
          </a:xfrm>
        </p:spPr>
      </p:pic>
    </p:spTree>
    <p:extLst>
      <p:ext uri="{BB962C8B-B14F-4D97-AF65-F5344CB8AC3E}">
        <p14:creationId xmlns:p14="http://schemas.microsoft.com/office/powerpoint/2010/main" val="6986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24D6-476E-6A55-4E27-3C63013B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BB1F-BEB1-EA03-698F-B266AE238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Johnson Noise Magnitude= 20 microvolt (approximate) </a:t>
            </a:r>
          </a:p>
          <a:p>
            <a:r>
              <a:rPr lang="en-IN" dirty="0"/>
              <a:t>First Stage Gain required= 500</a:t>
            </a:r>
          </a:p>
          <a:p>
            <a:r>
              <a:rPr lang="en-IN" dirty="0"/>
              <a:t>FFT Showed a Broad spectrum (indicating White noise with constant Power Spectral Density)</a:t>
            </a:r>
          </a:p>
          <a:p>
            <a:r>
              <a:rPr lang="en-IN" dirty="0"/>
              <a:t>FFT had an unexpected peak at lower frequencies (indicating the presence of a DC Offset voltage)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0856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177BDF-AC68-D327-6DAF-B0FCA799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825978"/>
            <a:ext cx="7086600" cy="3673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8477E-39BB-33F1-5446-CD51CE5C479E}"/>
              </a:ext>
            </a:extLst>
          </p:cNvPr>
          <p:cNvSpPr txBox="1"/>
          <p:nvPr/>
        </p:nvSpPr>
        <p:spPr>
          <a:xfrm>
            <a:off x="3187700" y="5596846"/>
            <a:ext cx="727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tried again removing the DC Offset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8E9ED-1CF8-6312-930B-253EF2D5156F}"/>
              </a:ext>
            </a:extLst>
          </p:cNvPr>
          <p:cNvSpPr txBox="1"/>
          <p:nvPr/>
        </p:nvSpPr>
        <p:spPr>
          <a:xfrm>
            <a:off x="2552700" y="651014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/>
              <a:t>Challenge No.1 –DC Offset</a:t>
            </a:r>
          </a:p>
        </p:txBody>
      </p:sp>
    </p:spTree>
    <p:extLst>
      <p:ext uri="{BB962C8B-B14F-4D97-AF65-F5344CB8AC3E}">
        <p14:creationId xmlns:p14="http://schemas.microsoft.com/office/powerpoint/2010/main" val="1327560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0B4946-6309-05DD-1527-7DF28339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411163"/>
            <a:ext cx="7251700" cy="4075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3323BD-7FFC-5B5D-1BE9-FDA823CBFF3D}"/>
              </a:ext>
            </a:extLst>
          </p:cNvPr>
          <p:cNvSpPr txBox="1"/>
          <p:nvPr/>
        </p:nvSpPr>
        <p:spPr>
          <a:xfrm>
            <a:off x="2273300" y="4550378"/>
            <a:ext cx="725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 Solved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3A36D-0E85-FD64-16AB-37C07F2B872A}"/>
              </a:ext>
            </a:extLst>
          </p:cNvPr>
          <p:cNvSpPr txBox="1"/>
          <p:nvPr/>
        </p:nvSpPr>
        <p:spPr>
          <a:xfrm>
            <a:off x="2374900" y="5075534"/>
            <a:ext cx="783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replaced </a:t>
            </a:r>
            <a:r>
              <a:rPr lang="en-IN" sz="2400" dirty="0" err="1"/>
              <a:t>OpAmp</a:t>
            </a:r>
            <a:r>
              <a:rPr lang="en-IN" sz="2400" dirty="0"/>
              <a:t> 741 with Op07 to find the absence of unwanted DC Offset. And now the Fast Fourier Transform looks evenly spread out- indicating the presence of Johnson Noise.</a:t>
            </a:r>
          </a:p>
        </p:txBody>
      </p:sp>
    </p:spTree>
    <p:extLst>
      <p:ext uri="{BB962C8B-B14F-4D97-AF65-F5344CB8AC3E}">
        <p14:creationId xmlns:p14="http://schemas.microsoft.com/office/powerpoint/2010/main" val="50314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64E6E-2297-65A0-A8BD-A3671EEB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059" y="618518"/>
            <a:ext cx="10667998" cy="1249611"/>
          </a:xfrm>
        </p:spPr>
        <p:txBody>
          <a:bodyPr/>
          <a:lstStyle/>
          <a:p>
            <a:r>
              <a:rPr lang="en-US" dirty="0"/>
              <a:t>Random number generator for server load balancer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408B-DA68-9BD6-E509-31FF0BC16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random number generator for a server load balancer generate numbers within a specified range to distribute incoming requests evenly across available servers.</a:t>
            </a:r>
          </a:p>
          <a:p>
            <a:r>
              <a:rPr lang="en-US" dirty="0"/>
              <a:t>Modern load balancers usually use algorithms like Round-Robin, Least Connections, or Hash-Based Routing to distribute traffic. However, these approaches have limitations that create a need for a </a:t>
            </a:r>
            <a:r>
              <a:rPr lang="en-US" b="1" dirty="0"/>
              <a:t>Random Number Generator (RNG)-based load balancing method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5663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9B89-4ADC-3481-5339-A4F7C799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20" y="396646"/>
            <a:ext cx="10724766" cy="147857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dirty="0"/>
              <a:t>WHY RANDOM SCHEDULING FOR LOAD BALANCING !?</a:t>
            </a:r>
            <a:br>
              <a:rPr lang="en-IN" dirty="0"/>
            </a:br>
            <a:r>
              <a:rPr lang="en-IN" sz="2800" b="1" i="1" dirty="0">
                <a:solidFill>
                  <a:srgbClr val="00B050"/>
                </a:solidFill>
                <a:highlight>
                  <a:srgbClr val="FFFF00"/>
                </a:highlight>
              </a:rPr>
              <a:t>Law of Large Numbers</a:t>
            </a:r>
            <a:endParaRPr lang="en-IN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pic>
        <p:nvPicPr>
          <p:cNvPr id="2050" name="Picture 2" descr="Law of Large Numbers | Definition, Statistics &amp; Examples - Lesson |  Study.com">
            <a:extLst>
              <a:ext uri="{FF2B5EF4-FFF2-40B4-BE49-F238E27FC236}">
                <a16:creationId xmlns:a16="http://schemas.microsoft.com/office/drawing/2014/main" id="{D285AFBD-925B-190F-A2C1-5F75DB71CA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24" y="3025635"/>
            <a:ext cx="7546623" cy="269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C47D2-D872-A7BE-FA56-61CE845B0EA4}"/>
              </a:ext>
            </a:extLst>
          </p:cNvPr>
          <p:cNvSpPr txBox="1"/>
          <p:nvPr/>
        </p:nvSpPr>
        <p:spPr>
          <a:xfrm>
            <a:off x="1751324" y="1763125"/>
            <a:ext cx="743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you repeat an experiment many times, the average result you get will become increasingly closer to the expected theoretical average, as the number of trials grows larger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214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9217-4F77-7BB8-67CD-72FF68A1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 no.2 – Unexpected output voltage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9AC6-912F-205E-E61C-C78E65341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output voltage changed chaotically as expected, but the voltage levels sometimes fluctuated between unreasonable voltage levels (</a:t>
            </a:r>
            <a:r>
              <a:rPr lang="en-IN" dirty="0" err="1"/>
              <a:t>upto</a:t>
            </a:r>
            <a:r>
              <a:rPr lang="en-IN" dirty="0"/>
              <a:t> 20V)</a:t>
            </a:r>
          </a:p>
          <a:p>
            <a:r>
              <a:rPr lang="en-IN" dirty="0"/>
              <a:t>Unexpected voltage levels as high as 20V could destroy our ADC and Microcontroller, so we had to make a protection circuit using Zener Diode of 5.6V</a:t>
            </a:r>
          </a:p>
        </p:txBody>
      </p:sp>
    </p:spTree>
    <p:extLst>
      <p:ext uri="{BB962C8B-B14F-4D97-AF65-F5344CB8AC3E}">
        <p14:creationId xmlns:p14="http://schemas.microsoft.com/office/powerpoint/2010/main" val="43705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9DF7-20F8-0551-60B0-A16A45CD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3483-DC56-1096-5159-B278E8A28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the Arduino microcontroller was used for the post processing techniques (XOR-</a:t>
            </a:r>
            <a:r>
              <a:rPr lang="en-IN" dirty="0" err="1"/>
              <a:t>ing</a:t>
            </a:r>
            <a:r>
              <a:rPr lang="en-IN" dirty="0"/>
              <a:t>) and the result was sent to the computer via serial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946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0E8F-A035-845E-0B23-CFF2EBD5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OUTPUT-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FB1A1-EB11-DB89-513E-52A0CCC7C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440" y="1856596"/>
            <a:ext cx="5356839" cy="35417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285B17-F6A4-2D27-A6CE-6A7053D3BF13}"/>
              </a:ext>
            </a:extLst>
          </p:cNvPr>
          <p:cNvSpPr txBox="1"/>
          <p:nvPr/>
        </p:nvSpPr>
        <p:spPr>
          <a:xfrm>
            <a:off x="7325710" y="1650124"/>
            <a:ext cx="372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server traffic is getting balanced efficiently</a:t>
            </a:r>
          </a:p>
        </p:txBody>
      </p:sp>
    </p:spTree>
    <p:extLst>
      <p:ext uri="{BB962C8B-B14F-4D97-AF65-F5344CB8AC3E}">
        <p14:creationId xmlns:p14="http://schemas.microsoft.com/office/powerpoint/2010/main" val="3981244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E0C1-6379-9291-6C51-37C5E511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AFTER HARDWARE- SOFTWARE INTEGRATION</a:t>
            </a:r>
          </a:p>
        </p:txBody>
      </p:sp>
      <p:pic>
        <p:nvPicPr>
          <p:cNvPr id="4" name="WhatsApp Video 2025-03-14 at 23.31.31_43c4f470">
            <a:hlinkClick r:id="" action="ppaction://media"/>
            <a:extLst>
              <a:ext uri="{FF2B5EF4-FFF2-40B4-BE49-F238E27FC236}">
                <a16:creationId xmlns:a16="http://schemas.microsoft.com/office/drawing/2014/main" id="{47EB46A6-DB63-E1ED-8203-0D3A3E4B59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742768" y="418356"/>
            <a:ext cx="4214632" cy="7481457"/>
          </a:xfrm>
        </p:spPr>
      </p:pic>
    </p:spTree>
    <p:extLst>
      <p:ext uri="{BB962C8B-B14F-4D97-AF65-F5344CB8AC3E}">
        <p14:creationId xmlns:p14="http://schemas.microsoft.com/office/powerpoint/2010/main" val="420048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ing 2025-03-25 100709">
            <a:hlinkClick r:id="" action="ppaction://media"/>
            <a:extLst>
              <a:ext uri="{FF2B5EF4-FFF2-40B4-BE49-F238E27FC236}">
                <a16:creationId xmlns:a16="http://schemas.microsoft.com/office/drawing/2014/main" id="{37F85B85-7FA0-1882-0F53-530EB4D364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2200" y="2249488"/>
            <a:ext cx="4922838" cy="3541712"/>
          </a:xfrm>
        </p:spPr>
      </p:pic>
    </p:spTree>
    <p:extLst>
      <p:ext uri="{BB962C8B-B14F-4D97-AF65-F5344CB8AC3E}">
        <p14:creationId xmlns:p14="http://schemas.microsoft.com/office/powerpoint/2010/main" val="240909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41AE-EB21-503D-CFA1-38FFC2E2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and execution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58F9B66-CF73-9038-7E6C-EEF6C042D1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147176"/>
              </p:ext>
            </p:extLst>
          </p:nvPr>
        </p:nvGraphicFramePr>
        <p:xfrm>
          <a:off x="1141413" y="2249488"/>
          <a:ext cx="9906000" cy="22471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83570253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25794087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r>
                        <a:rPr lang="en-IN" sz="2400" dirty="0"/>
                        <a:t>ANALOG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MIDLAJ &amp; VAISHNAV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135664"/>
                  </a:ext>
                </a:extLst>
              </a:tr>
              <a:tr h="561775">
                <a:tc>
                  <a:txBody>
                    <a:bodyPr/>
                    <a:lstStyle/>
                    <a:p>
                      <a:r>
                        <a:rPr lang="en-IN" sz="2400" dirty="0"/>
                        <a:t>MICROCONTROLLER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SREYAS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480160"/>
                  </a:ext>
                </a:extLst>
              </a:tr>
              <a:tr h="561775">
                <a:tc>
                  <a:txBody>
                    <a:bodyPr/>
                    <a:lstStyle/>
                    <a:p>
                      <a:r>
                        <a:rPr lang="en-IN" sz="2400" dirty="0"/>
                        <a:t>SOFTWARE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SUHAIL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211788"/>
                  </a:ext>
                </a:extLst>
              </a:tr>
              <a:tr h="561775">
                <a:tc>
                  <a:txBody>
                    <a:bodyPr/>
                    <a:lstStyle/>
                    <a:p>
                      <a:r>
                        <a:rPr lang="en-IN" sz="2400" dirty="0"/>
                        <a:t>RESEARCH &amp;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VAISHNAV, SUHAIL, MIDLAJ &amp; SREYAS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3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72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ECBFF-F2B5-4456-168E-C61E52E02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826" y="1014575"/>
            <a:ext cx="9905999" cy="4226727"/>
          </a:xfrm>
        </p:spPr>
        <p:txBody>
          <a:bodyPr>
            <a:normAutofit/>
          </a:bodyPr>
          <a:lstStyle/>
          <a:p>
            <a:r>
              <a:rPr lang="en-IN" dirty="0"/>
              <a:t>After transmitting the required Random Numbers to the computer, the </a:t>
            </a:r>
            <a:r>
              <a:rPr lang="en-IN" dirty="0" err="1"/>
              <a:t>Jupyter</a:t>
            </a:r>
            <a:r>
              <a:rPr lang="en-IN" dirty="0"/>
              <a:t> Notebook can access them using </a:t>
            </a:r>
            <a:r>
              <a:rPr lang="en-IN" dirty="0" err="1"/>
              <a:t>PySerial</a:t>
            </a:r>
            <a:r>
              <a:rPr lang="en-IN" dirty="0"/>
              <a:t> Library.</a:t>
            </a:r>
          </a:p>
          <a:p>
            <a:r>
              <a:rPr lang="en-IN" dirty="0" err="1"/>
              <a:t>Jupyter</a:t>
            </a:r>
            <a:r>
              <a:rPr lang="en-IN" dirty="0"/>
              <a:t> Notebook can be used to handle the Application side</a:t>
            </a:r>
          </a:p>
          <a:p>
            <a:r>
              <a:rPr lang="en-IN" b="1" dirty="0"/>
              <a:t>Applications of the project other than Server Load Balancers:-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OTP 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Cryptography (Seeding)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Blockchain (Nonces)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Stochastic Market Model Simulation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Animation (Creating random worlds)</a:t>
            </a:r>
          </a:p>
        </p:txBody>
      </p:sp>
    </p:spTree>
    <p:extLst>
      <p:ext uri="{BB962C8B-B14F-4D97-AF65-F5344CB8AC3E}">
        <p14:creationId xmlns:p14="http://schemas.microsoft.com/office/powerpoint/2010/main" val="2721139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CE0E-EAA1-FDF0-7A6E-11EC89B5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61D68-7D0A-FCAF-4B90-5EF6F95F1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LINEAR INTEGRATED CIRCUITS, ROY CHOUDHARY</a:t>
            </a:r>
          </a:p>
          <a:p>
            <a:r>
              <a:rPr lang="en-IN" dirty="0"/>
              <a:t>Alldatasheets.com</a:t>
            </a:r>
          </a:p>
          <a:p>
            <a:r>
              <a:rPr lang="en-IN" dirty="0"/>
              <a:t>Modern Digital Signal Processing, Prabhakar Naidu</a:t>
            </a:r>
          </a:p>
          <a:p>
            <a:r>
              <a:rPr lang="en-IN" dirty="0"/>
              <a:t>Random Signal Detection, Sam Shanmugan</a:t>
            </a:r>
          </a:p>
          <a:p>
            <a:r>
              <a:rPr lang="en-IN" dirty="0"/>
              <a:t>Operational Amplifiers and Linear ICs, David A Bell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689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529F-52A5-8FB4-A9D3-433906FE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73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5442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08A1-499B-20B9-68C0-368B174E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43505" cy="1400530"/>
          </a:xfrm>
        </p:spPr>
        <p:txBody>
          <a:bodyPr/>
          <a:lstStyle/>
          <a:p>
            <a:r>
              <a:rPr lang="en-IN" dirty="0"/>
              <a:t>CONVENTIONAL Server Load Balancers</a:t>
            </a:r>
          </a:p>
        </p:txBody>
      </p:sp>
      <p:pic>
        <p:nvPicPr>
          <p:cNvPr id="1026" name="Picture 2" descr="Optimizing Performance and Reliability: The Art of Load Balancing">
            <a:extLst>
              <a:ext uri="{FF2B5EF4-FFF2-40B4-BE49-F238E27FC236}">
                <a16:creationId xmlns:a16="http://schemas.microsoft.com/office/drawing/2014/main" id="{37F6068B-AEF9-F479-7641-DB531AFD28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16" y="1745587"/>
            <a:ext cx="8369922" cy="465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6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CA78-75E8-40BC-23B1-8583932D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78532" cy="5424930"/>
          </a:xfrm>
        </p:spPr>
        <p:txBody>
          <a:bodyPr>
            <a:normAutofit/>
          </a:bodyPr>
          <a:lstStyle/>
          <a:p>
            <a:pPr algn="ctr"/>
            <a:r>
              <a:rPr lang="en-IN" sz="6000" dirty="0"/>
              <a:t>WE ARE OPEN TO QUESTIONS</a:t>
            </a:r>
          </a:p>
        </p:txBody>
      </p:sp>
    </p:spTree>
    <p:extLst>
      <p:ext uri="{BB962C8B-B14F-4D97-AF65-F5344CB8AC3E}">
        <p14:creationId xmlns:p14="http://schemas.microsoft.com/office/powerpoint/2010/main" val="159664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Essential Guide to Load Balancing Strategies and Techniques | by Hayk  Simonyan | Level Up Coding">
            <a:extLst>
              <a:ext uri="{FF2B5EF4-FFF2-40B4-BE49-F238E27FC236}">
                <a16:creationId xmlns:a16="http://schemas.microsoft.com/office/drawing/2014/main" id="{04A1C5A9-8D84-2D40-334E-9A336E6E85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90" y="2473606"/>
            <a:ext cx="62963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A10DC-225C-29B0-3D88-ACBAD2C2A5FE}"/>
              </a:ext>
            </a:extLst>
          </p:cNvPr>
          <p:cNvSpPr txBox="1"/>
          <p:nvPr/>
        </p:nvSpPr>
        <p:spPr>
          <a:xfrm>
            <a:off x="1712259" y="1102659"/>
            <a:ext cx="915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TRADITIONAL LOAD BALANCING USING ROUND ROBIN</a:t>
            </a:r>
          </a:p>
        </p:txBody>
      </p:sp>
    </p:spTree>
    <p:extLst>
      <p:ext uri="{BB962C8B-B14F-4D97-AF65-F5344CB8AC3E}">
        <p14:creationId xmlns:p14="http://schemas.microsoft.com/office/powerpoint/2010/main" val="334897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BF0E-EE73-3A62-693B-DF8164FC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59B523-5BA6-68BD-00CE-189C59377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66664" y="1922410"/>
            <a:ext cx="2866535" cy="43170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A59D1-53F5-E12B-FA2E-C02E86BE1E32}"/>
              </a:ext>
            </a:extLst>
          </p:cNvPr>
          <p:cNvSpPr txBox="1"/>
          <p:nvPr/>
        </p:nvSpPr>
        <p:spPr>
          <a:xfrm>
            <a:off x="1676400" y="2705100"/>
            <a:ext cx="613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COMPUTERS USES PSEUDO-RANDOM NUMBER GENERATOR ALGORITHMS LIKE LCG (LINEAR CONGRUENTIAL GENERATORS)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6C3AC-93B9-FDA9-B277-F9401446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332" y="3905428"/>
            <a:ext cx="4963868" cy="233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9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7BE3-4918-9A41-D1DB-9265E40E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5671"/>
            <a:ext cx="9905998" cy="701127"/>
          </a:xfrm>
        </p:spPr>
        <p:txBody>
          <a:bodyPr/>
          <a:lstStyle/>
          <a:p>
            <a:r>
              <a:rPr lang="en-US" dirty="0"/>
              <a:t>problem WE INTEND TO solve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FF8C-C9FF-0DB9-895E-E77AB3D4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6797"/>
            <a:ext cx="9905999" cy="5510647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/>
              <a:t>Computers primarily use </a:t>
            </a:r>
            <a:r>
              <a:rPr lang="en-US" b="1" dirty="0"/>
              <a:t>pseudo-random number generator (PRNG) algorithms</a:t>
            </a:r>
            <a:r>
              <a:rPr lang="en-US" dirty="0"/>
              <a:t>, such as Linear Congruential Generators (LCG), which are inherently predictable due to their deterministic nature. This predictability poses a major security risk in cryptographic applications and other areas where true randomness is highly required. </a:t>
            </a:r>
          </a:p>
          <a:p>
            <a:pPr>
              <a:buNone/>
            </a:pPr>
            <a:r>
              <a:rPr lang="en-US" dirty="0"/>
              <a:t>Key issues: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Predictability in PRNGs</a:t>
            </a:r>
            <a:r>
              <a:rPr lang="en-US" dirty="0"/>
              <a:t> makes them susceptible to attacks and compromises security.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Lack of true entropy sources</a:t>
            </a:r>
            <a:r>
              <a:rPr lang="en-US" dirty="0"/>
              <a:t> in conventional computing limits randomness quality.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Bias and periodicity</a:t>
            </a:r>
            <a:r>
              <a:rPr lang="en-US" dirty="0"/>
              <a:t> in PRNGs lead to non-uniform distributions, reducing reliability.</a:t>
            </a:r>
          </a:p>
          <a:p>
            <a:pPr marL="0" indent="0">
              <a:buNone/>
            </a:pPr>
            <a:r>
              <a:rPr lang="en-US" dirty="0"/>
              <a:t>To overcome this limitation in security, our project explores </a:t>
            </a:r>
            <a:r>
              <a:rPr lang="en-US" b="1" dirty="0"/>
              <a:t>Johnson Noise</a:t>
            </a:r>
            <a:r>
              <a:rPr lang="en-US" dirty="0"/>
              <a:t> as a high-entropy source for generating truly random numbers.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1694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09D0A3-52C8-6EC6-59DA-8C82AFE73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395" y="1041400"/>
            <a:ext cx="8210792" cy="5078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06930-7D6E-CFBF-A704-64B81F6E7509}"/>
              </a:ext>
            </a:extLst>
          </p:cNvPr>
          <p:cNvSpPr txBox="1"/>
          <p:nvPr/>
        </p:nvSpPr>
        <p:spPr>
          <a:xfrm>
            <a:off x="1600553" y="6119813"/>
            <a:ext cx="9824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What if random OTPs sent by our banks become predictable !?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92B707-F286-083D-6E0D-7A33CF8D949E}"/>
              </a:ext>
            </a:extLst>
          </p:cNvPr>
          <p:cNvSpPr txBox="1"/>
          <p:nvPr/>
        </p:nvSpPr>
        <p:spPr>
          <a:xfrm>
            <a:off x="1432442" y="147360"/>
            <a:ext cx="9824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RISK OF PREDICTABILITY</a:t>
            </a:r>
          </a:p>
        </p:txBody>
      </p:sp>
    </p:spTree>
    <p:extLst>
      <p:ext uri="{BB962C8B-B14F-4D97-AF65-F5344CB8AC3E}">
        <p14:creationId xmlns:p14="http://schemas.microsoft.com/office/powerpoint/2010/main" val="39751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75BE-C0F0-CFE3-0E1C-E5644B50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287" y="707009"/>
            <a:ext cx="9477426" cy="1003804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Johnson-Nyquist Noise ! </a:t>
            </a:r>
            <a:r>
              <a:rPr lang="en-IN" dirty="0"/>
              <a:t> A true </a:t>
            </a:r>
            <a:r>
              <a:rPr lang="en-IN" dirty="0" err="1"/>
              <a:t>rng</a:t>
            </a:r>
            <a:r>
              <a:rPr lang="en-IN" dirty="0"/>
              <a:t>.  :</a:t>
            </a:r>
            <a:br>
              <a:rPr lang="en-IN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639D-4410-D5AF-2773-6440C3380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Johnson noise is generated by the random motion of charge carriers (electrons) in a conductor due to thermal energy.</a:t>
            </a:r>
          </a:p>
          <a:p>
            <a:r>
              <a:rPr lang="en-US" dirty="0"/>
              <a:t>At any temperature above absolute zero (0 K), electrons in a conductor move randomly due to thermal energy.</a:t>
            </a:r>
          </a:p>
          <a:p>
            <a:r>
              <a:rPr lang="en-US" dirty="0"/>
              <a:t>These random electron movements cause tiny, unpredictable voltage fluctuations across the conductor.</a:t>
            </a:r>
          </a:p>
          <a:p>
            <a:r>
              <a:rPr lang="en-US" dirty="0"/>
              <a:t>Since the motion is chaotic and independent, the noise is completely random.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76604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6C65618-507A-B211-81B0-B49B70CF3E28}"/>
              </a:ext>
            </a:extLst>
          </p:cNvPr>
          <p:cNvSpPr/>
          <p:nvPr/>
        </p:nvSpPr>
        <p:spPr>
          <a:xfrm>
            <a:off x="754143" y="2366128"/>
            <a:ext cx="10271207" cy="248867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D49030-2DAB-FF52-256A-5BC98A617418}"/>
              </a:ext>
            </a:extLst>
          </p:cNvPr>
          <p:cNvSpPr/>
          <p:nvPr/>
        </p:nvSpPr>
        <p:spPr>
          <a:xfrm>
            <a:off x="4121991" y="617284"/>
            <a:ext cx="1743959" cy="9238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Wheatstone Bridge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E6FA0-7EB6-7E01-E942-49A635E730CC}"/>
              </a:ext>
            </a:extLst>
          </p:cNvPr>
          <p:cNvSpPr/>
          <p:nvPr/>
        </p:nvSpPr>
        <p:spPr>
          <a:xfrm>
            <a:off x="6487211" y="617284"/>
            <a:ext cx="1743959" cy="9238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Instrumentation Amplifier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E9EC95-4538-198E-D221-043893F885F6}"/>
              </a:ext>
            </a:extLst>
          </p:cNvPr>
          <p:cNvSpPr/>
          <p:nvPr/>
        </p:nvSpPr>
        <p:spPr>
          <a:xfrm>
            <a:off x="8919329" y="648712"/>
            <a:ext cx="1743959" cy="9238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Zener Diode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7C8DE7-80FA-33CF-8C5E-D5CB0DBE364A}"/>
              </a:ext>
            </a:extLst>
          </p:cNvPr>
          <p:cNvSpPr/>
          <p:nvPr/>
        </p:nvSpPr>
        <p:spPr>
          <a:xfrm>
            <a:off x="8864338" y="3140697"/>
            <a:ext cx="1743959" cy="1205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Analog-to-Digital Converters (ADC)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FE125-64D2-3B5C-0D50-B5340426BDE4}"/>
              </a:ext>
            </a:extLst>
          </p:cNvPr>
          <p:cNvSpPr/>
          <p:nvPr/>
        </p:nvSpPr>
        <p:spPr>
          <a:xfrm>
            <a:off x="6337955" y="3140697"/>
            <a:ext cx="1827229" cy="1205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Post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879ED2-8A60-A7D0-151F-2BA271D146F1}"/>
              </a:ext>
            </a:extLst>
          </p:cNvPr>
          <p:cNvSpPr/>
          <p:nvPr/>
        </p:nvSpPr>
        <p:spPr>
          <a:xfrm>
            <a:off x="3973396" y="3140697"/>
            <a:ext cx="1743959" cy="1205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RNG and then transmit via UART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0B410-20FE-287B-E06A-D3593F459CA8}"/>
              </a:ext>
            </a:extLst>
          </p:cNvPr>
          <p:cNvSpPr/>
          <p:nvPr/>
        </p:nvSpPr>
        <p:spPr>
          <a:xfrm>
            <a:off x="1376313" y="3140697"/>
            <a:ext cx="1743959" cy="1205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USB-UART CONVERTER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4B63E-EE52-A2D7-9745-1FD7837FA185}"/>
              </a:ext>
            </a:extLst>
          </p:cNvPr>
          <p:cNvSpPr/>
          <p:nvPr/>
        </p:nvSpPr>
        <p:spPr>
          <a:xfrm>
            <a:off x="1376313" y="4979707"/>
            <a:ext cx="1866509" cy="1299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Communicates with </a:t>
            </a:r>
            <a:r>
              <a:rPr lang="en-IN" dirty="0" err="1"/>
              <a:t>Jupyter</a:t>
            </a:r>
            <a:r>
              <a:rPr lang="en-IN" dirty="0"/>
              <a:t> Notebook via </a:t>
            </a:r>
            <a:r>
              <a:rPr lang="en-IN" dirty="0" err="1"/>
              <a:t>PySerial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9193C9-5DE8-9A2F-1614-F6C197FC57C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865950" y="1079198"/>
            <a:ext cx="621261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16B0F4-01A5-5E38-33A3-62061EEAD01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165184" y="1110625"/>
            <a:ext cx="754145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55974B-C736-C3DD-1DBC-0D476847DCC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736318" y="1579533"/>
            <a:ext cx="0" cy="1561164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D59C45-F481-1BDB-19CD-75365943B012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8165184" y="3743227"/>
            <a:ext cx="6991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6064BC-00D0-E583-1782-8069156B2284}"/>
              </a:ext>
            </a:extLst>
          </p:cNvPr>
          <p:cNvCxnSpPr>
            <a:cxnSpLocks/>
          </p:cNvCxnSpPr>
          <p:nvPr/>
        </p:nvCxnSpPr>
        <p:spPr>
          <a:xfrm flipH="1">
            <a:off x="5694575" y="3743227"/>
            <a:ext cx="6991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B9ACF5-4875-6E63-7AEC-6F8F90DDBFD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120272" y="3743227"/>
            <a:ext cx="853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104ED7E-2E7F-83FA-D1B2-D6FFBFDE4DDF}"/>
              </a:ext>
            </a:extLst>
          </p:cNvPr>
          <p:cNvCxnSpPr>
            <a:cxnSpLocks/>
          </p:cNvCxnSpPr>
          <p:nvPr/>
        </p:nvCxnSpPr>
        <p:spPr>
          <a:xfrm>
            <a:off x="2248292" y="4270343"/>
            <a:ext cx="0" cy="744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8C444E-8ED8-436F-3FA3-7FFFFA5CE19A}"/>
              </a:ext>
            </a:extLst>
          </p:cNvPr>
          <p:cNvSpPr txBox="1"/>
          <p:nvPr/>
        </p:nvSpPr>
        <p:spPr>
          <a:xfrm>
            <a:off x="5253872" y="2545764"/>
            <a:ext cx="3610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Microcontroller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D6980E7-8EA1-F114-E575-F565D93FBD93}"/>
              </a:ext>
            </a:extLst>
          </p:cNvPr>
          <p:cNvSpPr/>
          <p:nvPr/>
        </p:nvSpPr>
        <p:spPr>
          <a:xfrm>
            <a:off x="4890178" y="4908220"/>
            <a:ext cx="2630078" cy="14423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IN" dirty="0" err="1"/>
              <a:t>erver</a:t>
            </a:r>
            <a:r>
              <a:rPr lang="en-IN" dirty="0"/>
              <a:t> Load Balancer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8077B9-3CF6-78BC-A77E-359BEEE43319}"/>
              </a:ext>
            </a:extLst>
          </p:cNvPr>
          <p:cNvCxnSpPr>
            <a:cxnSpLocks/>
            <a:stCxn id="12" idx="3"/>
            <a:endCxn id="41" idx="2"/>
          </p:cNvCxnSpPr>
          <p:nvPr/>
        </p:nvCxnSpPr>
        <p:spPr>
          <a:xfrm>
            <a:off x="3242822" y="5629371"/>
            <a:ext cx="1647356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2CC750A-0891-DB9F-2FED-3DBD28593741}"/>
              </a:ext>
            </a:extLst>
          </p:cNvPr>
          <p:cNvSpPr/>
          <p:nvPr/>
        </p:nvSpPr>
        <p:spPr>
          <a:xfrm>
            <a:off x="1376313" y="647221"/>
            <a:ext cx="2005978" cy="1027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 sinusoidal </a:t>
            </a:r>
          </a:p>
          <a:p>
            <a:pPr algn="ctr"/>
            <a:r>
              <a:rPr lang="en-US" dirty="0"/>
              <a:t>Voltage Source</a:t>
            </a:r>
            <a:endParaRPr lang="en-IN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57ECFC-908B-CE58-20CE-AD73C91DDE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382291" y="1079197"/>
            <a:ext cx="739700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331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purl.org/dc/dcmitype/"/>
    <ds:schemaRef ds:uri="http://purl.org/dc/elements/1.1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1300</TotalTime>
  <Words>960</Words>
  <Application>Microsoft Office PowerPoint</Application>
  <PresentationFormat>Widescreen</PresentationFormat>
  <Paragraphs>104</Paragraphs>
  <Slides>30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Abadi</vt:lpstr>
      <vt:lpstr>Arial</vt:lpstr>
      <vt:lpstr>Calibri</vt:lpstr>
      <vt:lpstr>Tw Cen MT</vt:lpstr>
      <vt:lpstr>Circuit</vt:lpstr>
      <vt:lpstr>Johnson-Nyquist noise hardware random number generator FOR SERVER LOAD BALANCERS</vt:lpstr>
      <vt:lpstr>Random number generator for server load balancer</vt:lpstr>
      <vt:lpstr>CONVENTIONAL Server Load Balancers</vt:lpstr>
      <vt:lpstr>PowerPoint Presentation</vt:lpstr>
      <vt:lpstr>PowerPoint Presentation</vt:lpstr>
      <vt:lpstr>problem WE INTEND TO solve</vt:lpstr>
      <vt:lpstr>PowerPoint Presentation</vt:lpstr>
      <vt:lpstr>Johnson-Nyquist Noise !  A true rng.  : </vt:lpstr>
      <vt:lpstr>PowerPoint Presentation</vt:lpstr>
      <vt:lpstr>BUT, HOW TO GET JOHNSON NOISE ?</vt:lpstr>
      <vt:lpstr>PowerPoint Presentation</vt:lpstr>
      <vt:lpstr>POST PROCESSING THE RAW NOISE</vt:lpstr>
      <vt:lpstr>Experiment setup</vt:lpstr>
      <vt:lpstr>PowerPoint Presentation</vt:lpstr>
      <vt:lpstr>Analog to digital converters</vt:lpstr>
      <vt:lpstr>EXPERIMENT</vt:lpstr>
      <vt:lpstr>OBSERVATIONS</vt:lpstr>
      <vt:lpstr>PowerPoint Presentation</vt:lpstr>
      <vt:lpstr>PowerPoint Presentation</vt:lpstr>
      <vt:lpstr>WHY RANDOM SCHEDULING FOR LOAD BALANCING !? Law of Large Numbers</vt:lpstr>
      <vt:lpstr>Challenge no.2 – Unexpected output voltage levels</vt:lpstr>
      <vt:lpstr>microcontrollers</vt:lpstr>
      <vt:lpstr>OUTPUT- SOFTWARE</vt:lpstr>
      <vt:lpstr>OUTPUT AFTER HARDWARE- SOFTWARE INTEGRATION</vt:lpstr>
      <vt:lpstr>PowerPoint Presentation</vt:lpstr>
      <vt:lpstr>Planning and execution</vt:lpstr>
      <vt:lpstr>PowerPoint Presentation</vt:lpstr>
      <vt:lpstr>References</vt:lpstr>
      <vt:lpstr>THANK YOU</vt:lpstr>
      <vt:lpstr>WE ARE OPEN TO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Suhail K.M</dc:creator>
  <cp:lastModifiedBy>Mohammed Suhail K.M</cp:lastModifiedBy>
  <cp:revision>14</cp:revision>
  <dcterms:created xsi:type="dcterms:W3CDTF">2025-02-23T16:53:10Z</dcterms:created>
  <dcterms:modified xsi:type="dcterms:W3CDTF">2025-03-25T04:44:32Z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